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64" r:id="rId12"/>
    <p:sldId id="265" r:id="rId13"/>
    <p:sldId id="266" r:id="rId14"/>
    <p:sldId id="267" r:id="rId15"/>
    <p:sldId id="274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5A6B-F5A2-43B5-81CF-A2D964543958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3E4E-601D-4A7B-964B-83159F61014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E4CE-5497-4693-9146-24CD33E857C1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B0FA-EA27-446B-B2F8-DE271C725AE8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4C57-D672-459D-8705-9498EBC5272E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E7FA-7BDB-4D78-A2A9-2B55AF885DB6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5AD8-9729-4744-960D-3271CD71DE1F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ED9-5DE9-402F-9271-C383BC7CFAB8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9342-1C7D-4139-B237-A98B3F67797A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C3EA-F8D8-4CB2-B106-6FC65AE4458B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D84-5ACE-4C3F-BAFE-F9FBEEC938DC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4927-A11F-4BD1-9BC0-D4CC1A1CBF12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D9B5-3F11-43EB-81AF-CDDA04627EAA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C5166-F782-4B02-8B59-E6281C9C0FBE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86139-3CCB-40EE-8DDA-240C7381B26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653136"/>
            <a:ext cx="8640960" cy="119898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base"/>
            <a:r>
              <a:rPr lang="it-IT" sz="2400" b="1" dirty="0">
                <a:solidFill>
                  <a:schemeClr val="tx1"/>
                </a:solidFill>
              </a:rPr>
              <a:t>Nel 2010 il parlamento italiano ha approvato una legge, tra le prime in Europa, recante </a:t>
            </a:r>
            <a:r>
              <a:rPr lang="it-IT" sz="2400" b="1" i="1" dirty="0">
                <a:solidFill>
                  <a:schemeClr val="tx1"/>
                </a:solidFill>
              </a:rPr>
              <a:t>“Disposizioni per garantire l’accesso alle cure palliative e alla terapia del dolore”</a:t>
            </a:r>
            <a:r>
              <a:rPr lang="it-IT" sz="2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9492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51520" y="332657"/>
            <a:ext cx="8640960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Cure palliative e terapia del dolore</a:t>
            </a:r>
            <a:endParaRPr kumimoji="0" lang="it-IT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Master\Desktop\Foto dolore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5293365" cy="330835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680520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Requisito </a:t>
            </a:r>
            <a:r>
              <a:rPr lang="it-IT" sz="1800" b="1" dirty="0" smtClean="0">
                <a:solidFill>
                  <a:srgbClr val="FF0000"/>
                </a:solidFill>
              </a:rPr>
              <a:t>irrinunciabile </a:t>
            </a:r>
            <a:r>
              <a:rPr lang="it-IT" sz="1800" dirty="0" smtClean="0">
                <a:solidFill>
                  <a:schemeClr val="tx1"/>
                </a:solidFill>
              </a:rPr>
              <a:t>affinché l'effetto placebo si manifesti è l'</a:t>
            </a:r>
            <a:r>
              <a:rPr lang="it-IT" sz="1800" b="1" dirty="0" smtClean="0">
                <a:solidFill>
                  <a:schemeClr val="tx1"/>
                </a:solidFill>
              </a:rPr>
              <a:t>autosuggestione</a:t>
            </a:r>
            <a:r>
              <a:rPr lang="it-IT" sz="1800" dirty="0" smtClean="0">
                <a:solidFill>
                  <a:schemeClr val="tx1"/>
                </a:solidFill>
              </a:rPr>
              <a:t> (o la suggestionabilità) di chi lo </a:t>
            </a:r>
            <a:r>
              <a:rPr lang="it-IT" sz="1800" dirty="0" smtClean="0">
                <a:solidFill>
                  <a:schemeClr val="tx1"/>
                </a:solidFill>
              </a:rPr>
              <a:t>assume; </a:t>
            </a:r>
            <a:r>
              <a:rPr lang="it-IT" sz="1800" dirty="0" smtClean="0">
                <a:solidFill>
                  <a:schemeClr val="tx1"/>
                </a:solidFill>
              </a:rPr>
              <a:t>il paziente, in altre parole, deve </a:t>
            </a:r>
            <a:r>
              <a:rPr lang="it-IT" sz="1800" dirty="0" err="1" smtClean="0">
                <a:solidFill>
                  <a:schemeClr val="tx1"/>
                </a:solidFill>
              </a:rPr>
              <a:t>autoconvincersi</a:t>
            </a:r>
            <a:r>
              <a:rPr lang="it-IT" sz="1800" dirty="0" smtClean="0">
                <a:solidFill>
                  <a:schemeClr val="tx1"/>
                </a:solidFill>
              </a:rPr>
              <a:t> che sta assumendo una cura efficace e riporvi fiducia, o perlomeno </a:t>
            </a:r>
            <a:r>
              <a:rPr lang="it-IT" sz="1800" dirty="0" err="1" smtClean="0">
                <a:solidFill>
                  <a:schemeClr val="tx1"/>
                </a:solidFill>
              </a:rPr>
              <a:t>dev</a:t>
            </a:r>
            <a:r>
              <a:rPr lang="it-IT" sz="1800" dirty="0" smtClean="0">
                <a:solidFill>
                  <a:schemeClr val="tx1"/>
                </a:solidFill>
              </a:rPr>
              <a:t>'essere indotto a crederlo dal medico che prescrive la cura. 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In </a:t>
            </a:r>
            <a:r>
              <a:rPr lang="it-IT" sz="1800" b="1" dirty="0" smtClean="0">
                <a:solidFill>
                  <a:srgbClr val="FF0000"/>
                </a:solidFill>
              </a:rPr>
              <a:t>termini pratici, </a:t>
            </a:r>
            <a:r>
              <a:rPr lang="it-IT" sz="1800" dirty="0" smtClean="0">
                <a:solidFill>
                  <a:schemeClr val="tx1"/>
                </a:solidFill>
              </a:rPr>
              <a:t>un farmaco omeopatico tende a funzionare molto bene in un paziente che ha un forte senso dell'ecologismo, teme i pericoli di </a:t>
            </a:r>
            <a:r>
              <a:rPr lang="it-IT" sz="1800" b="1" dirty="0" smtClean="0">
                <a:solidFill>
                  <a:schemeClr val="tx1"/>
                </a:solidFill>
              </a:rPr>
              <a:t>tossicità</a:t>
            </a:r>
            <a:r>
              <a:rPr lang="it-IT" sz="1800" dirty="0" smtClean="0">
                <a:solidFill>
                  <a:schemeClr val="tx1"/>
                </a:solidFill>
              </a:rPr>
              <a:t> dei farmaci convenzionali, nutre sfiducia nel sistema sanitario e condanna le speculazioni delle grandi case farmaceutiche.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Già nel secondo secolo dopo Cristo</a:t>
            </a:r>
            <a:r>
              <a:rPr lang="it-IT" sz="1800" dirty="0" smtClean="0">
                <a:solidFill>
                  <a:schemeClr val="tx1"/>
                </a:solidFill>
              </a:rPr>
              <a:t>, il medico greco </a:t>
            </a:r>
            <a:r>
              <a:rPr lang="it-IT" sz="1800" b="1" dirty="0" err="1" smtClean="0">
                <a:solidFill>
                  <a:schemeClr val="tx1"/>
                </a:solidFill>
              </a:rPr>
              <a:t>Galeno</a:t>
            </a:r>
            <a:r>
              <a:rPr lang="it-IT" sz="1800" dirty="0" smtClean="0">
                <a:solidFill>
                  <a:schemeClr val="tx1"/>
                </a:solidFill>
              </a:rPr>
              <a:t> aveva intuito che un medico guarisce meglio i pazienti quando questi hanno più fiducia nelle sue cure.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E</a:t>
            </a:r>
            <a:r>
              <a:rPr lang="it-IT" sz="2800" b="1" dirty="0" smtClean="0">
                <a:solidFill>
                  <a:srgbClr val="0070C0"/>
                </a:solidFill>
              </a:rPr>
              <a:t>ffetto </a:t>
            </a:r>
            <a:r>
              <a:rPr lang="it-IT" sz="2800" b="1" dirty="0" smtClean="0">
                <a:solidFill>
                  <a:srgbClr val="0070C0"/>
                </a:solidFill>
              </a:rPr>
              <a:t>placebo </a:t>
            </a:r>
            <a:r>
              <a:rPr lang="it-IT" sz="2800" b="1" dirty="0" smtClean="0">
                <a:solidFill>
                  <a:srgbClr val="0070C0"/>
                </a:solidFill>
              </a:rPr>
              <a:t>e autosuggestione</a:t>
            </a:r>
            <a:endParaRPr lang="it-IT" sz="2800" b="1" dirty="0" smtClean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708920"/>
            <a:ext cx="3749241" cy="28083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2060848"/>
            <a:ext cx="4824536" cy="40324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Il dolore cronico</a:t>
            </a:r>
            <a:r>
              <a:rPr lang="it-IT" sz="1800" dirty="0">
                <a:solidFill>
                  <a:schemeClr val="tx1"/>
                </a:solidFill>
              </a:rPr>
              <a:t>, bersaglio della terapia antalgica, persiste nel tempo, è fortemente debilitante ed è in grado di provocare danni non solo fisici, ma anche psicologici, sociali ed economici, ai pazienti che ne sono afflitti.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Per </a:t>
            </a:r>
            <a:r>
              <a:rPr lang="it-IT" sz="1800" b="1" dirty="0">
                <a:solidFill>
                  <a:srgbClr val="FF0000"/>
                </a:solidFill>
              </a:rPr>
              <a:t>tale motivo, </a:t>
            </a:r>
            <a:r>
              <a:rPr lang="it-IT" sz="1800" dirty="0">
                <a:solidFill>
                  <a:schemeClr val="tx1"/>
                </a:solidFill>
              </a:rPr>
              <a:t>il dolore cronico viene considerato una vera e propria patologia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Molto </a:t>
            </a:r>
            <a:r>
              <a:rPr lang="it-IT" sz="1800" b="1" dirty="0">
                <a:solidFill>
                  <a:srgbClr val="FF0000"/>
                </a:solidFill>
              </a:rPr>
              <a:t>spesso, </a:t>
            </a:r>
            <a:r>
              <a:rPr lang="it-IT" sz="1800" dirty="0">
                <a:solidFill>
                  <a:schemeClr val="tx1"/>
                </a:solidFill>
              </a:rPr>
              <a:t>si ritiene che il dolore cronico sia una peculiarità delle </a:t>
            </a:r>
            <a:r>
              <a:rPr lang="it-IT" sz="1800" b="1" dirty="0">
                <a:solidFill>
                  <a:schemeClr val="tx1"/>
                </a:solidFill>
              </a:rPr>
              <a:t>patologie neoplastiche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Tuttavia</a:t>
            </a:r>
            <a:r>
              <a:rPr lang="it-IT" sz="1800" b="1" dirty="0">
                <a:solidFill>
                  <a:srgbClr val="FF0000"/>
                </a:solidFill>
              </a:rPr>
              <a:t>, i tumori</a:t>
            </a:r>
            <a:r>
              <a:rPr lang="it-IT" sz="1800" dirty="0">
                <a:solidFill>
                  <a:schemeClr val="tx1"/>
                </a:solidFill>
              </a:rPr>
              <a:t> non costituiscono l'unica possibile causa in grado di scatenare la suddetta forma di dolore.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Infatti</a:t>
            </a:r>
            <a:r>
              <a:rPr lang="it-IT" sz="1800" b="1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la causa può anche non essere di tipo oncologico, ma essere, ad esempio, di tipo neuropatico, oppure associata a patologie degenerative di varia natura.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Il dolore cronico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Foto dolore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3600400" cy="3600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4824536" cy="40324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I FANS </a:t>
            </a:r>
            <a:r>
              <a:rPr lang="it-IT" sz="1800" dirty="0">
                <a:solidFill>
                  <a:schemeClr val="tx1"/>
                </a:solidFill>
              </a:rPr>
              <a:t>(farmaci antinfiammatori non steroidei) vengono utilizzati nella terapia del dolore quando quest'ultimo è di grado lieve o moderato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Generalmente</a:t>
            </a:r>
            <a:r>
              <a:rPr lang="it-IT" sz="1800" b="1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questi medicinali affiancano all'attività </a:t>
            </a:r>
            <a:r>
              <a:rPr lang="it-IT" sz="1800" b="1" dirty="0">
                <a:solidFill>
                  <a:schemeClr val="tx1"/>
                </a:solidFill>
              </a:rPr>
              <a:t>analgesica</a:t>
            </a:r>
            <a:r>
              <a:rPr lang="it-IT" sz="1800" dirty="0">
                <a:solidFill>
                  <a:schemeClr val="tx1"/>
                </a:solidFill>
              </a:rPr>
              <a:t> anche un'azione </a:t>
            </a:r>
            <a:r>
              <a:rPr lang="it-IT" sz="1800" b="1" dirty="0">
                <a:solidFill>
                  <a:schemeClr val="tx1"/>
                </a:solidFill>
              </a:rPr>
              <a:t>antiflogistica</a:t>
            </a:r>
            <a:r>
              <a:rPr lang="it-IT" sz="1800" dirty="0">
                <a:solidFill>
                  <a:schemeClr val="tx1"/>
                </a:solidFill>
              </a:rPr>
              <a:t> e </a:t>
            </a:r>
            <a:r>
              <a:rPr lang="it-IT" sz="1800" b="1" dirty="0">
                <a:solidFill>
                  <a:schemeClr val="tx1"/>
                </a:solidFill>
              </a:rPr>
              <a:t>antipiretica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Il </a:t>
            </a:r>
            <a:r>
              <a:rPr lang="it-IT" sz="1800" b="1" dirty="0">
                <a:solidFill>
                  <a:srgbClr val="FF0000"/>
                </a:solidFill>
              </a:rPr>
              <a:t>loro meccanismo </a:t>
            </a:r>
            <a:r>
              <a:rPr lang="it-IT" sz="1800" dirty="0">
                <a:solidFill>
                  <a:schemeClr val="tx1"/>
                </a:solidFill>
              </a:rPr>
              <a:t>d'azione prevede l'inibizione dell'enzima </a:t>
            </a:r>
            <a:r>
              <a:rPr lang="it-IT" sz="1800" dirty="0" err="1">
                <a:solidFill>
                  <a:schemeClr val="tx1"/>
                </a:solidFill>
              </a:rPr>
              <a:t>ciclossigenasi</a:t>
            </a:r>
            <a:r>
              <a:rPr lang="it-IT" sz="1800" dirty="0">
                <a:solidFill>
                  <a:schemeClr val="tx1"/>
                </a:solidFill>
              </a:rPr>
              <a:t>, con conseguente inibizione della sintesi delle prostaglandine deputate alla mediazione delle risposte dolorose e dei processi infiammatori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Fra </a:t>
            </a:r>
            <a:r>
              <a:rPr lang="it-IT" sz="1800" b="1" dirty="0">
                <a:solidFill>
                  <a:srgbClr val="FF0000"/>
                </a:solidFill>
              </a:rPr>
              <a:t>i principi attivi </a:t>
            </a:r>
            <a:r>
              <a:rPr lang="it-IT" sz="1800" dirty="0">
                <a:solidFill>
                  <a:schemeClr val="tx1"/>
                </a:solidFill>
              </a:rPr>
              <a:t>maggiormente impiegati nella terapia del dolore, ricordiamo il </a:t>
            </a:r>
            <a:r>
              <a:rPr lang="it-IT" sz="1800" b="1" dirty="0" err="1">
                <a:solidFill>
                  <a:schemeClr val="tx1"/>
                </a:solidFill>
              </a:rPr>
              <a:t>ketoprofene</a:t>
            </a:r>
            <a:r>
              <a:rPr lang="it-IT" sz="1800" dirty="0">
                <a:solidFill>
                  <a:schemeClr val="tx1"/>
                </a:solidFill>
              </a:rPr>
              <a:t>, il </a:t>
            </a:r>
            <a:r>
              <a:rPr lang="it-IT" sz="1800" b="1" dirty="0" err="1">
                <a:solidFill>
                  <a:schemeClr val="tx1"/>
                </a:solidFill>
              </a:rPr>
              <a:t>diclofenac</a:t>
            </a:r>
            <a:r>
              <a:rPr lang="it-IT" sz="1800" dirty="0">
                <a:solidFill>
                  <a:schemeClr val="tx1"/>
                </a:solidFill>
              </a:rPr>
              <a:t>, il </a:t>
            </a:r>
            <a:r>
              <a:rPr lang="it-IT" sz="1800" b="1" dirty="0" err="1">
                <a:solidFill>
                  <a:schemeClr val="tx1"/>
                </a:solidFill>
              </a:rPr>
              <a:t>naprossene</a:t>
            </a:r>
            <a:r>
              <a:rPr lang="it-IT" sz="1800" b="1" dirty="0">
                <a:solidFill>
                  <a:schemeClr val="tx1"/>
                </a:solidFill>
              </a:rPr>
              <a:t> </a:t>
            </a:r>
            <a:r>
              <a:rPr lang="it-IT" sz="1800" dirty="0">
                <a:solidFill>
                  <a:schemeClr val="tx1"/>
                </a:solidFill>
              </a:rPr>
              <a:t>e la </a:t>
            </a:r>
            <a:r>
              <a:rPr lang="it-IT" sz="1800" b="1" dirty="0" err="1" smtClean="0">
                <a:solidFill>
                  <a:schemeClr val="tx1"/>
                </a:solidFill>
              </a:rPr>
              <a:t>nimesulide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Farmaci </a:t>
            </a:r>
            <a:r>
              <a:rPr lang="it-IT" sz="2800" b="1" dirty="0" smtClean="0">
                <a:solidFill>
                  <a:srgbClr val="0070C0"/>
                </a:solidFill>
              </a:rPr>
              <a:t>impiegati nella terapia antalgica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284984"/>
            <a:ext cx="3600400" cy="1800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0" y="1844824"/>
            <a:ext cx="4248472" cy="453650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Gli analgesici oppioidi</a:t>
            </a:r>
            <a:r>
              <a:rPr lang="it-IT" sz="2000" dirty="0">
                <a:solidFill>
                  <a:schemeClr val="tx1"/>
                </a:solidFill>
              </a:rPr>
              <a:t>, ampiamente utilizzati nella terapia del dolore, sono particolarmente indicati quando lo stimolo doloroso è di grado da moderato a grave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Questi </a:t>
            </a:r>
            <a:r>
              <a:rPr lang="it-IT" sz="2000" b="1" dirty="0">
                <a:solidFill>
                  <a:srgbClr val="FF0000"/>
                </a:solidFill>
              </a:rPr>
              <a:t>farmaci </a:t>
            </a:r>
            <a:r>
              <a:rPr lang="it-IT" sz="2000" dirty="0">
                <a:solidFill>
                  <a:schemeClr val="tx1"/>
                </a:solidFill>
              </a:rPr>
              <a:t>esplicano la loro azione antinocicettiva attraverso la stimolazione dei recettori oppioidi presenti all'intero del nostro organismo.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Infatti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questi particolari recettori sono localizzati sulle vie del dolore e il loro compito è proprio quello di mediare e trasmettere gli stimoli dolorosi.</a:t>
            </a: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Analgesici oppioidi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Foto dolore\1.jpg"/>
          <p:cNvPicPr>
            <a:picLocks noChangeAspect="1" noChangeArrowheads="1"/>
          </p:cNvPicPr>
          <p:nvPr/>
        </p:nvPicPr>
        <p:blipFill>
          <a:blip r:embed="rId2" cstate="print"/>
          <a:srcRect b="9756"/>
          <a:stretch>
            <a:fillRect/>
          </a:stretch>
        </p:blipFill>
        <p:spPr bwMode="auto">
          <a:xfrm>
            <a:off x="251519" y="2708920"/>
            <a:ext cx="4154567" cy="28083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201622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Fra gli analgesici oppioidi </a:t>
            </a:r>
            <a:r>
              <a:rPr lang="it-IT" sz="2000" dirty="0">
                <a:solidFill>
                  <a:schemeClr val="tx1"/>
                </a:solidFill>
              </a:rPr>
              <a:t>maggiormente impiegati nella terapia del dolore troviamo la </a:t>
            </a:r>
            <a:r>
              <a:rPr lang="it-IT" sz="2000" b="1" dirty="0">
                <a:solidFill>
                  <a:schemeClr val="tx1"/>
                </a:solidFill>
              </a:rPr>
              <a:t>codeina</a:t>
            </a:r>
            <a:r>
              <a:rPr lang="it-IT" sz="2000" dirty="0">
                <a:solidFill>
                  <a:schemeClr val="tx1"/>
                </a:solidFill>
              </a:rPr>
              <a:t>, il </a:t>
            </a:r>
            <a:r>
              <a:rPr lang="it-IT" sz="2000" b="1" dirty="0" err="1">
                <a:solidFill>
                  <a:schemeClr val="tx1"/>
                </a:solidFill>
              </a:rPr>
              <a:t>tramadolo</a:t>
            </a:r>
            <a:r>
              <a:rPr lang="it-IT" sz="2000" dirty="0">
                <a:solidFill>
                  <a:schemeClr val="tx1"/>
                </a:solidFill>
              </a:rPr>
              <a:t>, la </a:t>
            </a:r>
            <a:r>
              <a:rPr lang="it-IT" sz="2000" b="1" dirty="0" err="1">
                <a:solidFill>
                  <a:schemeClr val="tx1"/>
                </a:solidFill>
              </a:rPr>
              <a:t>buprenorfina</a:t>
            </a:r>
            <a:r>
              <a:rPr lang="it-IT" sz="2000" dirty="0">
                <a:solidFill>
                  <a:schemeClr val="tx1"/>
                </a:solidFill>
              </a:rPr>
              <a:t>, il </a:t>
            </a:r>
            <a:r>
              <a:rPr lang="it-IT" sz="2000" b="1" dirty="0" err="1">
                <a:solidFill>
                  <a:schemeClr val="tx1"/>
                </a:solidFill>
              </a:rPr>
              <a:t>fentanil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b="1" dirty="0">
                <a:solidFill>
                  <a:schemeClr val="tx1"/>
                </a:solidFill>
              </a:rPr>
              <a:t>l'</a:t>
            </a:r>
            <a:r>
              <a:rPr lang="it-IT" sz="2000" b="1" dirty="0" err="1">
                <a:solidFill>
                  <a:schemeClr val="tx1"/>
                </a:solidFill>
              </a:rPr>
              <a:t>ossicodone</a:t>
            </a:r>
            <a:r>
              <a:rPr lang="it-IT" sz="2000" b="1" dirty="0">
                <a:solidFill>
                  <a:schemeClr val="tx1"/>
                </a:solidFill>
              </a:rPr>
              <a:t>,</a:t>
            </a:r>
            <a:r>
              <a:rPr lang="it-IT" sz="2000" dirty="0">
                <a:solidFill>
                  <a:schemeClr val="tx1"/>
                </a:solidFill>
              </a:rPr>
              <a:t> il </a:t>
            </a:r>
            <a:r>
              <a:rPr lang="it-IT" sz="2000" b="1" dirty="0">
                <a:solidFill>
                  <a:schemeClr val="tx1"/>
                </a:solidFill>
              </a:rPr>
              <a:t>metadone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b="1" dirty="0">
                <a:solidFill>
                  <a:schemeClr val="tx1"/>
                </a:solidFill>
              </a:rPr>
              <a:t>l'</a:t>
            </a:r>
            <a:r>
              <a:rPr lang="it-IT" sz="2000" b="1" dirty="0" err="1">
                <a:solidFill>
                  <a:schemeClr val="tx1"/>
                </a:solidFill>
              </a:rPr>
              <a:t>idromorfone</a:t>
            </a:r>
            <a:r>
              <a:rPr lang="it-IT" sz="2000" dirty="0">
                <a:solidFill>
                  <a:schemeClr val="tx1"/>
                </a:solidFill>
              </a:rPr>
              <a:t> e la </a:t>
            </a:r>
            <a:r>
              <a:rPr lang="it-IT" sz="2000" b="1" dirty="0">
                <a:solidFill>
                  <a:schemeClr val="tx1"/>
                </a:solidFill>
              </a:rPr>
              <a:t>morfina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Benché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possano essere utilizzati nel trattamento del dolore di varia origine e natura, i suddetti principi attivi vengono considerati come i farmaci più importanti nel </a:t>
            </a:r>
            <a:r>
              <a:rPr lang="it-IT" sz="2000" b="1" dirty="0">
                <a:solidFill>
                  <a:schemeClr val="tx1"/>
                </a:solidFill>
              </a:rPr>
              <a:t>trattamento del dolore cronico di tipo oncologico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Farmaci per il trattamento del dolore cronico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2291" name="Picture 3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861048"/>
            <a:ext cx="6480720" cy="25273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Analgesici oppioidi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096200" cy="511256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47864" y="1772816"/>
            <a:ext cx="5544616" cy="460851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Nonostante</a:t>
            </a:r>
            <a:r>
              <a:rPr lang="it-IT" sz="2000" dirty="0">
                <a:solidFill>
                  <a:schemeClr val="tx1"/>
                </a:solidFill>
              </a:rPr>
              <a:t> la loro principale indicazione terapeutica sia il </a:t>
            </a:r>
            <a:r>
              <a:rPr lang="it-IT" sz="2000" b="1" dirty="0">
                <a:solidFill>
                  <a:schemeClr val="tx1"/>
                </a:solidFill>
              </a:rPr>
              <a:t>trattamento della depressione</a:t>
            </a:r>
            <a:r>
              <a:rPr lang="it-IT" sz="2000" dirty="0">
                <a:solidFill>
                  <a:schemeClr val="tx1"/>
                </a:solidFill>
              </a:rPr>
              <a:t>, alcuni principi attivi appartenenti alle classi degli </a:t>
            </a:r>
            <a:r>
              <a:rPr lang="it-IT" sz="2000" b="1" dirty="0">
                <a:solidFill>
                  <a:schemeClr val="tx1"/>
                </a:solidFill>
              </a:rPr>
              <a:t>antidepressivi </a:t>
            </a:r>
            <a:r>
              <a:rPr lang="it-IT" sz="2000" b="1" dirty="0" err="1">
                <a:solidFill>
                  <a:schemeClr val="tx1"/>
                </a:solidFill>
              </a:rPr>
              <a:t>triciclici</a:t>
            </a:r>
            <a:r>
              <a:rPr lang="it-IT" sz="2000" dirty="0">
                <a:solidFill>
                  <a:schemeClr val="tx1"/>
                </a:solidFill>
              </a:rPr>
              <a:t> (o TCA) e degli inibitori del </a:t>
            </a:r>
            <a:r>
              <a:rPr lang="it-IT" sz="2000" dirty="0" err="1">
                <a:solidFill>
                  <a:schemeClr val="tx1"/>
                </a:solidFill>
              </a:rPr>
              <a:t>reuptake</a:t>
            </a:r>
            <a:r>
              <a:rPr lang="it-IT" sz="2000" dirty="0">
                <a:solidFill>
                  <a:schemeClr val="tx1"/>
                </a:solidFill>
              </a:rPr>
              <a:t> di </a:t>
            </a:r>
            <a:r>
              <a:rPr lang="it-IT" sz="2000" b="1" dirty="0">
                <a:solidFill>
                  <a:schemeClr val="tx1"/>
                </a:solidFill>
              </a:rPr>
              <a:t>serotonina</a:t>
            </a:r>
            <a:r>
              <a:rPr lang="it-IT" sz="2000" dirty="0">
                <a:solidFill>
                  <a:schemeClr val="tx1"/>
                </a:solidFill>
              </a:rPr>
              <a:t> e </a:t>
            </a:r>
            <a:r>
              <a:rPr lang="it-IT" sz="2000" b="1" dirty="0">
                <a:solidFill>
                  <a:schemeClr val="tx1"/>
                </a:solidFill>
              </a:rPr>
              <a:t>noradrenalina </a:t>
            </a:r>
            <a:r>
              <a:rPr lang="it-IT" sz="2000" dirty="0">
                <a:solidFill>
                  <a:schemeClr val="tx1"/>
                </a:solidFill>
              </a:rPr>
              <a:t>(o NSRI) si sono rivelati molto utili nella terapia del </a:t>
            </a:r>
            <a:r>
              <a:rPr lang="it-IT" sz="2000" b="1" dirty="0">
                <a:solidFill>
                  <a:schemeClr val="tx1"/>
                </a:solidFill>
              </a:rPr>
              <a:t>dolore di tipo neuropatico</a:t>
            </a:r>
            <a:r>
              <a:rPr lang="it-IT" sz="2000" dirty="0">
                <a:solidFill>
                  <a:schemeClr val="tx1"/>
                </a:solidFill>
              </a:rPr>
              <a:t> e possono essere impiegati sia da soli, sia in associazione ad analgesici oppioidi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Fra </a:t>
            </a:r>
            <a:r>
              <a:rPr lang="it-IT" sz="2000" b="1" dirty="0">
                <a:solidFill>
                  <a:srgbClr val="FF0000"/>
                </a:solidFill>
              </a:rPr>
              <a:t>i TCA </a:t>
            </a:r>
            <a:r>
              <a:rPr lang="it-IT" sz="2000" dirty="0">
                <a:solidFill>
                  <a:schemeClr val="tx1"/>
                </a:solidFill>
              </a:rPr>
              <a:t>maggiormente utilizzati in questo campo, ricordiamo </a:t>
            </a:r>
            <a:r>
              <a:rPr lang="it-IT" sz="2000" b="1" dirty="0">
                <a:solidFill>
                  <a:schemeClr val="tx1"/>
                </a:solidFill>
              </a:rPr>
              <a:t>l'</a:t>
            </a:r>
            <a:r>
              <a:rPr lang="it-IT" sz="2000" b="1" dirty="0" err="1">
                <a:solidFill>
                  <a:schemeClr val="tx1"/>
                </a:solidFill>
              </a:rPr>
              <a:t>amitriptilina</a:t>
            </a:r>
            <a:r>
              <a:rPr lang="it-IT" sz="2000" dirty="0">
                <a:solidFill>
                  <a:schemeClr val="tx1"/>
                </a:solidFill>
              </a:rPr>
              <a:t> e la </a:t>
            </a:r>
            <a:r>
              <a:rPr lang="it-IT" sz="2000" b="1" dirty="0" err="1">
                <a:solidFill>
                  <a:schemeClr val="tx1"/>
                </a:solidFill>
              </a:rPr>
              <a:t>clomipramina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Fra </a:t>
            </a:r>
            <a:r>
              <a:rPr lang="it-IT" sz="2000" b="1" dirty="0">
                <a:solidFill>
                  <a:srgbClr val="FF0000"/>
                </a:solidFill>
              </a:rPr>
              <a:t>gli NSRI, </a:t>
            </a:r>
            <a:r>
              <a:rPr lang="it-IT" sz="2000" dirty="0">
                <a:solidFill>
                  <a:schemeClr val="tx1"/>
                </a:solidFill>
              </a:rPr>
              <a:t>invece, ricordiamo la </a:t>
            </a:r>
            <a:r>
              <a:rPr lang="it-IT" sz="2000" b="1" dirty="0" err="1" smtClean="0">
                <a:solidFill>
                  <a:schemeClr val="tx1"/>
                </a:solidFill>
              </a:rPr>
              <a:t>duloxetina</a:t>
            </a:r>
            <a:r>
              <a:rPr lang="it-IT" sz="2000" dirty="0" smtClean="0">
                <a:solidFill>
                  <a:schemeClr val="tx1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un </a:t>
            </a:r>
            <a:r>
              <a:rPr lang="it-IT" sz="2000" b="1" dirty="0">
                <a:solidFill>
                  <a:schemeClr val="tx1"/>
                </a:solidFill>
              </a:rPr>
              <a:t>principio attivo</a:t>
            </a:r>
            <a:r>
              <a:rPr lang="it-IT" sz="2000" dirty="0">
                <a:solidFill>
                  <a:schemeClr val="tx1"/>
                </a:solidFill>
              </a:rPr>
              <a:t> che si è mostrato particolarmente efficace nella terapia del </a:t>
            </a:r>
            <a:r>
              <a:rPr lang="it-IT" sz="2000" b="1" dirty="0">
                <a:solidFill>
                  <a:schemeClr val="tx1"/>
                </a:solidFill>
              </a:rPr>
              <a:t>dolore </a:t>
            </a:r>
            <a:r>
              <a:rPr lang="it-IT" sz="2000" b="1" dirty="0" smtClean="0">
                <a:solidFill>
                  <a:schemeClr val="tx1"/>
                </a:solidFill>
              </a:rPr>
              <a:t>neuropatico</a:t>
            </a:r>
            <a:r>
              <a:rPr lang="it-IT" sz="2000" dirty="0">
                <a:solidFill>
                  <a:schemeClr val="tx1"/>
                </a:solidFill>
              </a:rPr>
              <a:t> diabetico.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Antidepressivi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2952328" cy="18911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5040560" cy="460851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Anche alcuni tipi </a:t>
            </a:r>
            <a:r>
              <a:rPr lang="it-IT" sz="2000" dirty="0">
                <a:solidFill>
                  <a:schemeClr val="tx1"/>
                </a:solidFill>
              </a:rPr>
              <a:t>di farmaci anticonvulsivanti si sono rivelati piuttosto efficaci nella terapia del dolore di tipo neuropatico.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dirty="0" smtClean="0">
                <a:solidFill>
                  <a:schemeClr val="tx1"/>
                </a:solidFill>
              </a:rPr>
              <a:t>In </a:t>
            </a:r>
            <a:r>
              <a:rPr lang="it-IT" sz="2000" dirty="0">
                <a:solidFill>
                  <a:schemeClr val="tx1"/>
                </a:solidFill>
              </a:rPr>
              <a:t>particolare, il </a:t>
            </a:r>
            <a:r>
              <a:rPr lang="it-IT" sz="2000" b="1" dirty="0" err="1">
                <a:solidFill>
                  <a:schemeClr val="tx1"/>
                </a:solidFill>
              </a:rPr>
              <a:t>gabapentin</a:t>
            </a:r>
            <a:r>
              <a:rPr lang="it-IT" sz="2000" b="1" dirty="0">
                <a:solidFill>
                  <a:schemeClr val="tx1"/>
                </a:solidFill>
              </a:rPr>
              <a:t> </a:t>
            </a:r>
            <a:r>
              <a:rPr lang="it-IT" sz="2000" dirty="0">
                <a:solidFill>
                  <a:schemeClr val="tx1"/>
                </a:solidFill>
              </a:rPr>
              <a:t>e il </a:t>
            </a:r>
            <a:r>
              <a:rPr lang="it-IT" sz="2000" b="1" dirty="0" err="1">
                <a:solidFill>
                  <a:schemeClr val="tx1"/>
                </a:solidFill>
              </a:rPr>
              <a:t>pregabalin</a:t>
            </a:r>
            <a:r>
              <a:rPr lang="it-IT" sz="2000" dirty="0">
                <a:solidFill>
                  <a:schemeClr val="tx1"/>
                </a:solidFill>
              </a:rPr>
              <a:t> rientrano fra i principi attivi maggiormente impiegati in quest'ambito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Questi </a:t>
            </a:r>
            <a:r>
              <a:rPr lang="it-IT" sz="2000" b="1" dirty="0">
                <a:solidFill>
                  <a:srgbClr val="FF0000"/>
                </a:solidFill>
              </a:rPr>
              <a:t>farmaci, </a:t>
            </a:r>
            <a:r>
              <a:rPr lang="it-IT" sz="2000" dirty="0">
                <a:solidFill>
                  <a:schemeClr val="tx1"/>
                </a:solidFill>
              </a:rPr>
              <a:t>infatti, attraverso l'interazione con i canali del calcio voltaggio-dipendenti presenti a livello del </a:t>
            </a:r>
            <a:r>
              <a:rPr lang="it-IT" sz="2000" b="1" dirty="0">
                <a:solidFill>
                  <a:schemeClr val="tx1"/>
                </a:solidFill>
              </a:rPr>
              <a:t>sistema nervoso centrale</a:t>
            </a:r>
            <a:r>
              <a:rPr lang="it-IT" sz="2000" dirty="0">
                <a:solidFill>
                  <a:schemeClr val="tx1"/>
                </a:solidFill>
              </a:rPr>
              <a:t>, sono in grado di ridurre il rilascio di </a:t>
            </a:r>
            <a:r>
              <a:rPr lang="it-IT" sz="2000" b="1" dirty="0">
                <a:solidFill>
                  <a:schemeClr val="tx1"/>
                </a:solidFill>
              </a:rPr>
              <a:t>neurotrasmettitori</a:t>
            </a:r>
            <a:r>
              <a:rPr lang="it-IT" sz="2000" dirty="0">
                <a:solidFill>
                  <a:schemeClr val="tx1"/>
                </a:solidFill>
              </a:rPr>
              <a:t> coinvolti nella modulazione e nella trasmissione dello stimolo doloroso, quali la sostanza P e il peptide correlato al gene della </a:t>
            </a:r>
            <a:r>
              <a:rPr lang="it-IT" sz="2000" b="1" dirty="0">
                <a:solidFill>
                  <a:schemeClr val="tx1"/>
                </a:solidFill>
              </a:rPr>
              <a:t>calcitonina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Anticonvulsivanti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924944"/>
            <a:ext cx="3510390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131840" y="1916832"/>
            <a:ext cx="5760640" cy="417646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Alla classica terapia del dolore </a:t>
            </a:r>
            <a:r>
              <a:rPr lang="it-IT" sz="1800" dirty="0">
                <a:solidFill>
                  <a:schemeClr val="tx1"/>
                </a:solidFill>
              </a:rPr>
              <a:t>effettuata con specialità medicinali, è possibile affiancare una terapia del dolore non farmacologica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Naturalmente</a:t>
            </a:r>
            <a:r>
              <a:rPr lang="it-IT" sz="1800" b="1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il tipo di approccio che si decide di intraprendere varia in funzione della tipologia di dolore cronico che deve essere trattato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Fra </a:t>
            </a:r>
            <a:r>
              <a:rPr lang="it-IT" sz="1800" b="1" dirty="0">
                <a:solidFill>
                  <a:srgbClr val="FF0000"/>
                </a:solidFill>
              </a:rPr>
              <a:t>questi diversi approcci </a:t>
            </a:r>
            <a:r>
              <a:rPr lang="it-IT" sz="1800" dirty="0">
                <a:solidFill>
                  <a:schemeClr val="tx1"/>
                </a:solidFill>
              </a:rPr>
              <a:t>ricordiamo la </a:t>
            </a:r>
            <a:r>
              <a:rPr lang="it-IT" sz="1800" b="1" dirty="0">
                <a:solidFill>
                  <a:schemeClr val="tx1"/>
                </a:solidFill>
              </a:rPr>
              <a:t>radioterapia</a:t>
            </a:r>
            <a:r>
              <a:rPr lang="it-IT" sz="1800" dirty="0">
                <a:solidFill>
                  <a:schemeClr val="tx1"/>
                </a:solidFill>
              </a:rPr>
              <a:t>, la </a:t>
            </a:r>
            <a:r>
              <a:rPr lang="it-IT" sz="1800" b="1" dirty="0">
                <a:solidFill>
                  <a:schemeClr val="tx1"/>
                </a:solidFill>
              </a:rPr>
              <a:t>crioterapia</a:t>
            </a:r>
            <a:r>
              <a:rPr lang="it-IT" sz="1800" dirty="0">
                <a:solidFill>
                  <a:schemeClr val="tx1"/>
                </a:solidFill>
              </a:rPr>
              <a:t>, la </a:t>
            </a:r>
            <a:r>
              <a:rPr lang="it-IT" sz="1800" b="1" dirty="0">
                <a:solidFill>
                  <a:schemeClr val="tx1"/>
                </a:solidFill>
              </a:rPr>
              <a:t>termoterapia</a:t>
            </a:r>
            <a:r>
              <a:rPr lang="it-IT" sz="1800" dirty="0">
                <a:solidFill>
                  <a:schemeClr val="tx1"/>
                </a:solidFill>
              </a:rPr>
              <a:t>, i </a:t>
            </a:r>
            <a:r>
              <a:rPr lang="it-IT" sz="1800" b="1" dirty="0">
                <a:solidFill>
                  <a:schemeClr val="tx1"/>
                </a:solidFill>
              </a:rPr>
              <a:t>massaggi</a:t>
            </a:r>
            <a:r>
              <a:rPr lang="it-IT" sz="1800" dirty="0">
                <a:solidFill>
                  <a:schemeClr val="tx1"/>
                </a:solidFill>
              </a:rPr>
              <a:t> e la </a:t>
            </a:r>
            <a:r>
              <a:rPr lang="it-IT" sz="1800" b="1" dirty="0">
                <a:solidFill>
                  <a:schemeClr val="tx1"/>
                </a:solidFill>
              </a:rPr>
              <a:t>fisioterapia</a:t>
            </a:r>
            <a:r>
              <a:rPr lang="it-IT" sz="1800" b="1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Infine</a:t>
            </a:r>
            <a:r>
              <a:rPr lang="it-IT" sz="1800" b="1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è ormai noto che anche la componente psicologica riveste un determinato ruolo nella percezione e nell'eventuale peggioramento del dolore cronico.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Per </a:t>
            </a:r>
            <a:r>
              <a:rPr lang="it-IT" sz="1800" b="1" dirty="0">
                <a:solidFill>
                  <a:srgbClr val="FF0000"/>
                </a:solidFill>
              </a:rPr>
              <a:t>tale ragione</a:t>
            </a:r>
            <a:r>
              <a:rPr lang="it-IT" sz="1800" dirty="0">
                <a:solidFill>
                  <a:schemeClr val="tx1"/>
                </a:solidFill>
              </a:rPr>
              <a:t>, in alcuni casi, possono essere utili degli approcci basati su tecniche psicologiche comportamentali o </a:t>
            </a:r>
            <a:r>
              <a:rPr lang="it-IT" sz="1800" dirty="0" smtClean="0">
                <a:solidFill>
                  <a:schemeClr val="tx1"/>
                </a:solidFill>
              </a:rPr>
              <a:t>cognitive: </a:t>
            </a:r>
            <a:r>
              <a:rPr lang="it-IT" sz="1800" b="1" dirty="0" err="1" smtClean="0">
                <a:solidFill>
                  <a:schemeClr val="tx1"/>
                </a:solidFill>
              </a:rPr>
              <a:t>doll</a:t>
            </a:r>
            <a:r>
              <a:rPr lang="it-IT" sz="1800" b="1" dirty="0" smtClean="0">
                <a:solidFill>
                  <a:schemeClr val="tx1"/>
                </a:solidFill>
              </a:rPr>
              <a:t> </a:t>
            </a:r>
            <a:r>
              <a:rPr lang="it-IT" sz="1800" b="1" dirty="0" err="1" smtClean="0">
                <a:solidFill>
                  <a:schemeClr val="tx1"/>
                </a:solidFill>
              </a:rPr>
              <a:t>terapy</a:t>
            </a:r>
            <a:r>
              <a:rPr lang="it-IT" sz="1800" b="1" dirty="0" smtClean="0">
                <a:solidFill>
                  <a:schemeClr val="tx1"/>
                </a:solidFill>
              </a:rPr>
              <a:t>, </a:t>
            </a:r>
            <a:r>
              <a:rPr lang="it-IT" sz="1800" b="1" dirty="0" err="1" smtClean="0">
                <a:solidFill>
                  <a:schemeClr val="tx1"/>
                </a:solidFill>
              </a:rPr>
              <a:t>pet</a:t>
            </a:r>
            <a:r>
              <a:rPr lang="it-IT" sz="1800" b="1" dirty="0" smtClean="0">
                <a:solidFill>
                  <a:schemeClr val="tx1"/>
                </a:solidFill>
              </a:rPr>
              <a:t> </a:t>
            </a:r>
            <a:r>
              <a:rPr lang="it-IT" sz="1800" b="1" dirty="0" err="1" smtClean="0">
                <a:solidFill>
                  <a:schemeClr val="tx1"/>
                </a:solidFill>
              </a:rPr>
              <a:t>terapy</a:t>
            </a:r>
            <a:r>
              <a:rPr lang="it-IT" sz="1800" dirty="0" smtClean="0">
                <a:solidFill>
                  <a:schemeClr val="tx1"/>
                </a:solidFill>
              </a:rPr>
              <a:t>, ecc.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Terapia non farmacologica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2808313" cy="2752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5363" name="Picture 3" descr="C:\Users\Master\Desktop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311" y="4509121"/>
            <a:ext cx="2835793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568952" cy="187220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La </a:t>
            </a:r>
            <a:r>
              <a:rPr lang="it-IT" sz="1800" b="1" dirty="0">
                <a:solidFill>
                  <a:srgbClr val="FF0000"/>
                </a:solidFill>
              </a:rPr>
              <a:t>legge 38/2010 </a:t>
            </a:r>
            <a:r>
              <a:rPr lang="it-IT" sz="1800" dirty="0">
                <a:solidFill>
                  <a:schemeClr val="tx1"/>
                </a:solidFill>
              </a:rPr>
              <a:t>e l’aggiornamento dei </a:t>
            </a:r>
            <a:r>
              <a:rPr lang="it-IT" sz="1800" b="1" dirty="0">
                <a:solidFill>
                  <a:schemeClr val="tx1"/>
                </a:solidFill>
              </a:rPr>
              <a:t>Lea</a:t>
            </a:r>
            <a:r>
              <a:rPr lang="it-IT" sz="1800" dirty="0">
                <a:solidFill>
                  <a:schemeClr val="tx1"/>
                </a:solidFill>
              </a:rPr>
              <a:t> sono un grande passo avanti ma le persone devono sapere che </a:t>
            </a:r>
            <a:r>
              <a:rPr lang="it-IT" sz="1800" b="1" dirty="0">
                <a:solidFill>
                  <a:schemeClr val="tx1"/>
                </a:solidFill>
              </a:rPr>
              <a:t>esiste il diritto a non soffrire</a:t>
            </a:r>
            <a:r>
              <a:rPr lang="it-IT" sz="1800" dirty="0">
                <a:solidFill>
                  <a:schemeClr val="tx1"/>
                </a:solidFill>
              </a:rPr>
              <a:t> e il personale sanitario deve saper trattare il dolore nel modo più </a:t>
            </a:r>
            <a:r>
              <a:rPr lang="it-IT" sz="1800" dirty="0" smtClean="0">
                <a:solidFill>
                  <a:schemeClr val="tx1"/>
                </a:solidFill>
              </a:rPr>
              <a:t>appropriato.  </a:t>
            </a:r>
            <a:endParaRPr lang="it-IT" sz="1800" dirty="0">
              <a:solidFill>
                <a:schemeClr val="tx1"/>
              </a:solidFill>
            </a:endParaRPr>
          </a:p>
          <a:p>
            <a:pPr fontAlgn="base"/>
            <a:r>
              <a:rPr lang="it-IT" sz="2800" b="1" dirty="0" smtClean="0">
                <a:solidFill>
                  <a:srgbClr val="FF0000"/>
                </a:solidFill>
              </a:rPr>
              <a:t>E</a:t>
            </a:r>
            <a:r>
              <a:rPr lang="it-IT" sz="2800" b="1" dirty="0" smtClean="0">
                <a:solidFill>
                  <a:srgbClr val="FF0000"/>
                </a:solidFill>
              </a:rPr>
              <a:t>sistono malattie non guaribili. </a:t>
            </a:r>
          </a:p>
          <a:p>
            <a:pPr fontAlgn="base"/>
            <a:r>
              <a:rPr lang="it-IT" sz="2800" b="1" dirty="0" smtClean="0">
                <a:solidFill>
                  <a:srgbClr val="FF0000"/>
                </a:solidFill>
              </a:rPr>
              <a:t>Non esistono malattie non curabili</a:t>
            </a:r>
            <a:r>
              <a:rPr lang="it-IT" sz="2400" b="1" dirty="0" smtClean="0">
                <a:solidFill>
                  <a:srgbClr val="FF0000"/>
                </a:solidFill>
              </a:rPr>
              <a:t>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Il diritto a non soffrire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717032"/>
            <a:ext cx="5338940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7380312" y="4653136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4464496" cy="40324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Si </a:t>
            </a:r>
            <a:r>
              <a:rPr lang="it-IT" sz="2000" b="1" dirty="0">
                <a:solidFill>
                  <a:srgbClr val="FF0000"/>
                </a:solidFill>
              </a:rPr>
              <a:t>tratta della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r>
              <a:rPr lang="it-IT" sz="2000" b="1" dirty="0">
                <a:solidFill>
                  <a:schemeClr val="tx1"/>
                </a:solidFill>
              </a:rPr>
              <a:t>legge 15 marzo 2010 , n. 38</a:t>
            </a:r>
            <a:r>
              <a:rPr lang="it-IT" sz="2000" dirty="0">
                <a:solidFill>
                  <a:schemeClr val="tx1"/>
                </a:solidFill>
              </a:rPr>
              <a:t>, un testo molto importante per la nostra Sanità, capace di affrontare un tema complesso e delicato, come quello delle cure palliative e della terapia del dolore.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Provare a spiegare </a:t>
            </a:r>
            <a:r>
              <a:rPr lang="it-IT" sz="2000" dirty="0">
                <a:solidFill>
                  <a:schemeClr val="tx1"/>
                </a:solidFill>
              </a:rPr>
              <a:t>in cosa consistono e come si può accedere a questi trattamenti è difficile, perché </a:t>
            </a:r>
            <a:r>
              <a:rPr lang="it-IT" sz="2000" b="1" dirty="0">
                <a:solidFill>
                  <a:schemeClr val="tx1"/>
                </a:solidFill>
              </a:rPr>
              <a:t>non si tratta di una mera questione di carattere sanitario, ma a che fare con la dignità del malato in quanto essere umano</a:t>
            </a:r>
            <a:r>
              <a:rPr lang="it-IT" sz="2000" dirty="0">
                <a:solidFill>
                  <a:schemeClr val="tx1"/>
                </a:solidFill>
              </a:rPr>
              <a:t> e, molto spesso, dei familiari che gli sono vicini.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Pertanto</a:t>
            </a:r>
            <a:r>
              <a:rPr lang="it-IT" sz="2000" dirty="0" smtClean="0">
                <a:solidFill>
                  <a:schemeClr val="tx1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faremo del nostro meglio per essere puntuali e precisi, affrontando i vari aspetti in modo chiaro.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La legge 15 marzo 2010, n. 38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64904"/>
            <a:ext cx="4001429" cy="30243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27984" y="1988840"/>
            <a:ext cx="4464496" cy="417646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lvl="0" algn="just" fontAlgn="base"/>
            <a:r>
              <a:rPr lang="it-IT" sz="2400" b="1" dirty="0" smtClean="0">
                <a:solidFill>
                  <a:srgbClr val="FF0000"/>
                </a:solidFill>
              </a:rPr>
              <a:t>Cure </a:t>
            </a:r>
            <a:r>
              <a:rPr lang="it-IT" sz="2400" b="1" dirty="0">
                <a:solidFill>
                  <a:srgbClr val="FF0000"/>
                </a:solidFill>
              </a:rPr>
              <a:t>palliative:</a:t>
            </a:r>
            <a:r>
              <a:rPr lang="it-IT" sz="2400" dirty="0">
                <a:solidFill>
                  <a:schemeClr val="tx1"/>
                </a:solidFill>
              </a:rPr>
              <a:t> l’insieme degli interventi terapeutici, diagnostici e assistenziali, rivolti sia alla persona malata sia al suo nucleo familiare, finalizzati alla cura attiva e totale dei pazienti per la cui malattia non esistono più cure </a:t>
            </a:r>
            <a:r>
              <a:rPr lang="it-IT" sz="2400" dirty="0" smtClean="0">
                <a:solidFill>
                  <a:schemeClr val="tx1"/>
                </a:solidFill>
              </a:rPr>
              <a:t>efficaci.</a:t>
            </a:r>
            <a:endParaRPr lang="it-IT" sz="2400" dirty="0">
              <a:solidFill>
                <a:schemeClr val="tx1"/>
              </a:solidFill>
            </a:endParaRPr>
          </a:p>
          <a:p>
            <a:pPr lvl="0" algn="just" fontAlgn="base"/>
            <a:r>
              <a:rPr lang="it-IT" sz="2400" b="1" dirty="0" smtClean="0">
                <a:solidFill>
                  <a:srgbClr val="FF0000"/>
                </a:solidFill>
              </a:rPr>
              <a:t>Terapia </a:t>
            </a:r>
            <a:r>
              <a:rPr lang="it-IT" sz="2400" b="1" dirty="0">
                <a:solidFill>
                  <a:srgbClr val="FF0000"/>
                </a:solidFill>
              </a:rPr>
              <a:t>del dolore: </a:t>
            </a:r>
            <a:r>
              <a:rPr lang="it-IT" sz="2400" dirty="0">
                <a:solidFill>
                  <a:schemeClr val="tx1"/>
                </a:solidFill>
              </a:rPr>
              <a:t>l’insieme di terapie farmacologiche, finalizzate alla soppressione ed al controllo del dolore.</a:t>
            </a:r>
          </a:p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Oltre a queste due definizioni</a:t>
            </a:r>
            <a:r>
              <a:rPr lang="it-IT" sz="2400" dirty="0">
                <a:solidFill>
                  <a:schemeClr val="tx1"/>
                </a:solidFill>
              </a:rPr>
              <a:t>, centrali per tutta l’economia del testo, sono presenti anche altri concetti molto importanti, collegati in modo diretto alle cure palliative ed alla terapia del dolore.</a:t>
            </a:r>
          </a:p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Tra questi </a:t>
            </a:r>
            <a:r>
              <a:rPr lang="it-IT" sz="2400" dirty="0">
                <a:solidFill>
                  <a:schemeClr val="tx1"/>
                </a:solidFill>
              </a:rPr>
              <a:t>ritroviamo anche </a:t>
            </a:r>
            <a:r>
              <a:rPr lang="it-IT" sz="2400" b="1" dirty="0">
                <a:solidFill>
                  <a:schemeClr val="tx1"/>
                </a:solidFill>
              </a:rPr>
              <a:t>l’assistenza domiciliare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Definizione di cure palliative e terapia del dolore</a:t>
            </a:r>
          </a:p>
        </p:txBody>
      </p:sp>
      <p:pic>
        <p:nvPicPr>
          <p:cNvPr id="205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80928"/>
            <a:ext cx="3942762" cy="25922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256584" cy="43924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cure palliative </a:t>
            </a:r>
            <a:r>
              <a:rPr lang="it-IT" sz="2000" dirty="0">
                <a:solidFill>
                  <a:schemeClr val="tx1"/>
                </a:solidFill>
              </a:rPr>
              <a:t>si intendono tutti quei trattamenti rivolti a pazienti la cui malattia non risponde più a nessun intervento farmacologico o chirurgico.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Si tratta, di fatto, </a:t>
            </a:r>
            <a:r>
              <a:rPr lang="it-IT" sz="2000" dirty="0">
                <a:solidFill>
                  <a:schemeClr val="tx1"/>
                </a:solidFill>
              </a:rPr>
              <a:t>di pazienti in stadio terminale, ai quali si cerca di offrire un po’ di sollievo e di supporto nella fase conclusiva della malattia e, purtroppo, della loro vita.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Spesso</a:t>
            </a:r>
            <a:r>
              <a:rPr lang="it-IT" sz="2000" dirty="0">
                <a:solidFill>
                  <a:schemeClr val="tx1"/>
                </a:solidFill>
              </a:rPr>
              <a:t> si confondono le cure palliative con l’effetto placebo, ma non è affatto così.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Le cure palliative </a:t>
            </a:r>
            <a:r>
              <a:rPr lang="it-IT" sz="2000" dirty="0">
                <a:solidFill>
                  <a:schemeClr val="tx1"/>
                </a:solidFill>
              </a:rPr>
              <a:t>non si limitano solo alla somministrazione di farmaci, ma comprendono anche supporto psicologico, al malato </a:t>
            </a:r>
            <a:r>
              <a:rPr lang="it-IT" sz="2000" dirty="0" smtClean="0">
                <a:solidFill>
                  <a:schemeClr val="tx1"/>
                </a:solidFill>
              </a:rPr>
              <a:t>e </a:t>
            </a:r>
            <a:r>
              <a:rPr lang="it-IT" sz="2000" dirty="0">
                <a:solidFill>
                  <a:schemeClr val="tx1"/>
                </a:solidFill>
              </a:rPr>
              <a:t>anche ai familiari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r>
              <a:rPr lang="it-IT" sz="2000" i="1" dirty="0">
                <a:solidFill>
                  <a:srgbClr val="FF0000"/>
                </a:solidFill>
              </a:rPr>
              <a:t>“Un approccio che migliora la qualità della vita dei malati e delle loro famiglie che si trovano ad affrontare le problematiche associate a malattie inguaribili, attraverso la prevenzione e il sollievo della sofferenza per mezzo di una identificazione precoce e di un ottimale trattamento del dolore e delle altre problematiche di natura fisica, psicofisica e spirituale</a:t>
            </a:r>
            <a:r>
              <a:rPr lang="it-IT" sz="2000" i="1" dirty="0" smtClean="0">
                <a:solidFill>
                  <a:srgbClr val="FF0000"/>
                </a:solidFill>
              </a:rPr>
              <a:t>.” (OMS)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In cosa consistono le cure palliative</a:t>
            </a:r>
          </a:p>
        </p:txBody>
      </p:sp>
      <p:pic>
        <p:nvPicPr>
          <p:cNvPr id="3074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996952"/>
            <a:ext cx="3354471" cy="223224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1916832"/>
            <a:ext cx="5256584" cy="43924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O</a:t>
            </a:r>
            <a:r>
              <a:rPr lang="it-IT" sz="1800" b="1" dirty="0" smtClean="0">
                <a:solidFill>
                  <a:srgbClr val="FF0000"/>
                </a:solidFill>
              </a:rPr>
              <a:t>gni </a:t>
            </a:r>
            <a:r>
              <a:rPr lang="it-IT" sz="1800" b="1" dirty="0">
                <a:solidFill>
                  <a:srgbClr val="FF0000"/>
                </a:solidFill>
              </a:rPr>
              <a:t>essere umano </a:t>
            </a:r>
            <a:r>
              <a:rPr lang="it-IT" sz="1800" dirty="0">
                <a:solidFill>
                  <a:schemeClr val="tx1"/>
                </a:solidFill>
              </a:rPr>
              <a:t>percepisce il dolore in modo differente, e spesso è sintomo di un problema specifico, una patologia che può essere diagnosticata proprio grazie al dolore avvertito dal paziente.</a:t>
            </a:r>
          </a:p>
          <a:p>
            <a:pPr fontAlgn="base"/>
            <a:r>
              <a:rPr lang="it-IT" sz="1800" b="1" dirty="0">
                <a:solidFill>
                  <a:srgbClr val="FF0000"/>
                </a:solidFill>
              </a:rPr>
              <a:t>Da un punto di vista clinico, il dolore è suddiviso </a:t>
            </a:r>
            <a:endParaRPr lang="it-IT" sz="1800" b="1" dirty="0" smtClean="0">
              <a:solidFill>
                <a:srgbClr val="FF0000"/>
              </a:solidFill>
            </a:endParaRPr>
          </a:p>
          <a:p>
            <a:pPr fontAlgn="base"/>
            <a:r>
              <a:rPr lang="it-IT" sz="1800" b="1" dirty="0" smtClean="0">
                <a:solidFill>
                  <a:srgbClr val="FF0000"/>
                </a:solidFill>
              </a:rPr>
              <a:t>in </a:t>
            </a:r>
            <a:r>
              <a:rPr lang="it-IT" sz="1800" b="1" dirty="0">
                <a:solidFill>
                  <a:srgbClr val="FF0000"/>
                </a:solidFill>
              </a:rPr>
              <a:t>tre stadi:</a:t>
            </a:r>
            <a:endParaRPr lang="it-IT" sz="1800" dirty="0">
              <a:solidFill>
                <a:srgbClr val="FF0000"/>
              </a:solidFill>
            </a:endParaRPr>
          </a:p>
          <a:p>
            <a:pPr lvl="0" algn="just" fontAlgn="base"/>
            <a:r>
              <a:rPr lang="it-IT" sz="1800" b="1" dirty="0">
                <a:solidFill>
                  <a:srgbClr val="FF0000"/>
                </a:solidFill>
              </a:rPr>
              <a:t>Dolore acuto:</a:t>
            </a:r>
            <a:r>
              <a:rPr lang="it-IT" sz="1800" dirty="0">
                <a:solidFill>
                  <a:schemeClr val="tx1"/>
                </a:solidFill>
              </a:rPr>
              <a:t> è localizzato in modo preciso, e rappresenta un indicatore molto attendibile per effettuare una diagnosi efficace. Generalmente, tende a diminuire con la guarigione;</a:t>
            </a:r>
          </a:p>
          <a:p>
            <a:pPr lvl="0" algn="just" fontAlgn="base"/>
            <a:r>
              <a:rPr lang="it-IT" sz="1800" b="1" dirty="0">
                <a:solidFill>
                  <a:srgbClr val="FF0000"/>
                </a:solidFill>
              </a:rPr>
              <a:t>Dolore cronico:</a:t>
            </a:r>
            <a:r>
              <a:rPr lang="it-IT" sz="1800" dirty="0">
                <a:solidFill>
                  <a:schemeClr val="tx1"/>
                </a:solidFill>
              </a:rPr>
              <a:t> si tratta di un dolore legato alle malattie croniche, che dura nel tempo, e che spesso si fonde ad una componente emozionale e psicologica che ne aumenta gli effetti. E’ difficile da curare.</a:t>
            </a:r>
          </a:p>
          <a:p>
            <a:pPr lvl="0" algn="just" fontAlgn="base"/>
            <a:r>
              <a:rPr lang="it-IT" sz="1800" b="1" dirty="0">
                <a:solidFill>
                  <a:srgbClr val="FF0000"/>
                </a:solidFill>
              </a:rPr>
              <a:t>Dolore procedurale:</a:t>
            </a:r>
            <a:r>
              <a:rPr lang="it-IT" sz="1800" dirty="0">
                <a:solidFill>
                  <a:schemeClr val="tx1"/>
                </a:solidFill>
              </a:rPr>
              <a:t> si tratta del dolore che avverte il paziente in relazione ad un evento specifico, come può essere una indagine clinica o diagnostica. </a:t>
            </a:r>
            <a:endParaRPr lang="it-IT" sz="1800" dirty="0" smtClean="0">
              <a:solidFill>
                <a:schemeClr val="tx1"/>
              </a:solidFill>
            </a:endParaRPr>
          </a:p>
          <a:p>
            <a:pPr lvl="0" fontAlgn="base"/>
            <a:r>
              <a:rPr lang="it-IT" sz="1800" b="1" dirty="0" smtClean="0">
                <a:solidFill>
                  <a:srgbClr val="FF0000"/>
                </a:solidFill>
              </a:rPr>
              <a:t>Purtroppo</a:t>
            </a:r>
            <a:r>
              <a:rPr lang="it-IT" sz="1800" b="1" dirty="0">
                <a:solidFill>
                  <a:srgbClr val="FF0000"/>
                </a:solidFill>
              </a:rPr>
              <a:t>, lo stato d’ansia aumenta </a:t>
            </a:r>
            <a:endParaRPr lang="it-IT" sz="1800" b="1" dirty="0" smtClean="0">
              <a:solidFill>
                <a:srgbClr val="FF0000"/>
              </a:solidFill>
            </a:endParaRPr>
          </a:p>
          <a:p>
            <a:pPr lvl="0" fontAlgn="base"/>
            <a:r>
              <a:rPr lang="it-IT" sz="1800" b="1" dirty="0" smtClean="0">
                <a:solidFill>
                  <a:srgbClr val="FF0000"/>
                </a:solidFill>
              </a:rPr>
              <a:t>la </a:t>
            </a:r>
            <a:r>
              <a:rPr lang="it-IT" sz="1800" b="1" dirty="0">
                <a:solidFill>
                  <a:srgbClr val="FF0000"/>
                </a:solidFill>
              </a:rPr>
              <a:t>percezione del dolore.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Terapia del dolore: la classificazione del dolore</a:t>
            </a:r>
          </a:p>
        </p:txBody>
      </p:sp>
      <p:pic>
        <p:nvPicPr>
          <p:cNvPr id="2050" name="Picture 2" descr="C:\Users\Master\Desktop\Foto dolore\4.jpg"/>
          <p:cNvPicPr>
            <a:picLocks noChangeAspect="1" noChangeArrowheads="1"/>
          </p:cNvPicPr>
          <p:nvPr/>
        </p:nvPicPr>
        <p:blipFill>
          <a:blip r:embed="rId2" cstate="print"/>
          <a:srcRect b="11308"/>
          <a:stretch>
            <a:fillRect/>
          </a:stretch>
        </p:blipFill>
        <p:spPr bwMode="auto">
          <a:xfrm>
            <a:off x="179512" y="2996952"/>
            <a:ext cx="3313793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5256584" cy="43924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1800" dirty="0" smtClean="0">
                <a:solidFill>
                  <a:srgbClr val="FF0000"/>
                </a:solidFill>
              </a:rPr>
              <a:t>La</a:t>
            </a:r>
            <a:r>
              <a:rPr lang="it-IT" sz="1800" dirty="0">
                <a:solidFill>
                  <a:srgbClr val="FF0000"/>
                </a:solidFill>
              </a:rPr>
              <a:t> </a:t>
            </a:r>
            <a:r>
              <a:rPr lang="it-IT" sz="1800" b="1" dirty="0">
                <a:solidFill>
                  <a:srgbClr val="FF0000"/>
                </a:solidFill>
              </a:rPr>
              <a:t>terapia del dolore</a:t>
            </a:r>
            <a:r>
              <a:rPr lang="it-IT" sz="1800" dirty="0">
                <a:solidFill>
                  <a:schemeClr val="tx1"/>
                </a:solidFill>
              </a:rPr>
              <a:t> risulta ancora più importante, ma anche più complessa, in caso di pazienti affetti da patologie oncologiche allo stadio terminale.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In questi casi, </a:t>
            </a:r>
            <a:r>
              <a:rPr lang="it-IT" sz="1800" dirty="0">
                <a:solidFill>
                  <a:schemeClr val="tx1"/>
                </a:solidFill>
              </a:rPr>
              <a:t>infatti, al dolore avvertito dal paziente con un tumore – che non è fisiologicamente parlando molto distante da quello avvertito da un qualunque altro paziente con una malattia cronica – si aggiunge la componente psicologica ed emotiva.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La consapevolezza della propria condizione</a:t>
            </a:r>
            <a:r>
              <a:rPr lang="it-IT" sz="1800" dirty="0">
                <a:solidFill>
                  <a:schemeClr val="tx1"/>
                </a:solidFill>
              </a:rPr>
              <a:t>, e della impossibilità di evitare la morte, spinge i pazienti oncologici verso uno stato depressivo e malinconico, che amplifica gli effetti del dolore.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Si definisce questa condizione </a:t>
            </a:r>
            <a:r>
              <a:rPr lang="it-IT" sz="1800" dirty="0">
                <a:solidFill>
                  <a:schemeClr val="tx1"/>
                </a:solidFill>
              </a:rPr>
              <a:t>con il concetto di </a:t>
            </a:r>
            <a:r>
              <a:rPr lang="it-IT" sz="1800" i="1" dirty="0">
                <a:solidFill>
                  <a:schemeClr val="tx1"/>
                </a:solidFill>
              </a:rPr>
              <a:t>“dolore totale”,</a:t>
            </a:r>
            <a:r>
              <a:rPr lang="it-IT" sz="1800" dirty="0">
                <a:solidFill>
                  <a:schemeClr val="tx1"/>
                </a:solidFill>
              </a:rPr>
              <a:t> che non può essere trattato solo da un punto di vista farmacologico.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Terapia del dolore in pazienti oncologici</a:t>
            </a:r>
          </a:p>
        </p:txBody>
      </p:sp>
      <p:pic>
        <p:nvPicPr>
          <p:cNvPr id="4098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212976"/>
            <a:ext cx="3312368" cy="16561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1844824"/>
            <a:ext cx="4824536" cy="43924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La terapia del dolore</a:t>
            </a:r>
            <a:r>
              <a:rPr lang="it-IT" sz="1800" dirty="0">
                <a:solidFill>
                  <a:schemeClr val="tx1"/>
                </a:solidFill>
              </a:rPr>
              <a:t> prevede un </a:t>
            </a:r>
            <a:r>
              <a:rPr lang="it-IT" sz="1800" b="1" dirty="0">
                <a:solidFill>
                  <a:schemeClr val="tx1"/>
                </a:solidFill>
              </a:rPr>
              <a:t>terapia farmacologica</a:t>
            </a:r>
            <a:r>
              <a:rPr lang="it-IT" sz="1800" dirty="0">
                <a:solidFill>
                  <a:schemeClr val="tx1"/>
                </a:solidFill>
              </a:rPr>
              <a:t> e una</a:t>
            </a:r>
            <a:r>
              <a:rPr lang="it-IT" sz="1800" b="1" dirty="0">
                <a:solidFill>
                  <a:schemeClr val="tx1"/>
                </a:solidFill>
              </a:rPr>
              <a:t> terapia non farmacologica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La</a:t>
            </a:r>
            <a:r>
              <a:rPr lang="it-IT" sz="1800" b="1" dirty="0">
                <a:solidFill>
                  <a:srgbClr val="FF0000"/>
                </a:solidFill>
              </a:rPr>
              <a:t> terapia farmacologica</a:t>
            </a:r>
            <a:r>
              <a:rPr lang="it-IT" sz="1800" dirty="0">
                <a:solidFill>
                  <a:schemeClr val="tx1"/>
                </a:solidFill>
              </a:rPr>
              <a:t> prevede la somministrazione al paziente terminale di </a:t>
            </a:r>
            <a:r>
              <a:rPr lang="it-IT" sz="1800" b="1" dirty="0">
                <a:solidFill>
                  <a:schemeClr val="tx1"/>
                </a:solidFill>
              </a:rPr>
              <a:t>farmaci analgesici non narcotici, analgesici narcotici, adiuvanti ed anestetici locali</a:t>
            </a:r>
            <a:r>
              <a:rPr lang="it-IT" sz="1800" dirty="0">
                <a:solidFill>
                  <a:schemeClr val="tx1"/>
                </a:solidFill>
              </a:rPr>
              <a:t>, a seconda del grado di dolore avvertito e di altri parametri di valutazione.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Per terapia non farmacologica</a:t>
            </a:r>
            <a:r>
              <a:rPr lang="it-IT" sz="1800" dirty="0">
                <a:solidFill>
                  <a:schemeClr val="tx1"/>
                </a:solidFill>
              </a:rPr>
              <a:t>, invece, si intendono tutti quei trattamenti non basati sull’assunzione di farmaci.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Nello specifico, </a:t>
            </a:r>
            <a:r>
              <a:rPr lang="it-IT" sz="1800" dirty="0">
                <a:solidFill>
                  <a:schemeClr val="tx1"/>
                </a:solidFill>
              </a:rPr>
              <a:t>ci si riferisce all’</a:t>
            </a:r>
            <a:r>
              <a:rPr lang="it-IT" sz="1800" b="1" dirty="0">
                <a:solidFill>
                  <a:schemeClr val="tx1"/>
                </a:solidFill>
              </a:rPr>
              <a:t>assistenza </a:t>
            </a:r>
            <a:r>
              <a:rPr lang="it-IT" sz="1800" b="1" dirty="0" smtClean="0">
                <a:solidFill>
                  <a:schemeClr val="tx1"/>
                </a:solidFill>
              </a:rPr>
              <a:t>domiciliare (</a:t>
            </a:r>
            <a:r>
              <a:rPr lang="it-IT" sz="1800" dirty="0" smtClean="0">
                <a:solidFill>
                  <a:schemeClr val="tx1"/>
                </a:solidFill>
              </a:rPr>
              <a:t>di </a:t>
            </a:r>
            <a:r>
              <a:rPr lang="it-IT" sz="1800" dirty="0">
                <a:solidFill>
                  <a:schemeClr val="tx1"/>
                </a:solidFill>
              </a:rPr>
              <a:t>supporto, cognitivi, </a:t>
            </a:r>
            <a:r>
              <a:rPr lang="it-IT" sz="1800" dirty="0" smtClean="0">
                <a:solidFill>
                  <a:schemeClr val="tx1"/>
                </a:solidFill>
              </a:rPr>
              <a:t>comportamentali) e </a:t>
            </a:r>
            <a:r>
              <a:rPr lang="it-IT" sz="1800" dirty="0">
                <a:solidFill>
                  <a:schemeClr val="tx1"/>
                </a:solidFill>
              </a:rPr>
              <a:t>all’</a:t>
            </a:r>
            <a:r>
              <a:rPr lang="it-IT" sz="1800" b="1" dirty="0">
                <a:solidFill>
                  <a:schemeClr val="tx1"/>
                </a:solidFill>
              </a:rPr>
              <a:t>assistenza domiciliare</a:t>
            </a:r>
            <a:r>
              <a:rPr lang="it-IT" sz="1800" dirty="0">
                <a:solidFill>
                  <a:schemeClr val="tx1"/>
                </a:solidFill>
              </a:rPr>
              <a:t>, come l’agopuntura, il massaggio, la </a:t>
            </a:r>
            <a:r>
              <a:rPr lang="it-IT" sz="1800" b="1" dirty="0">
                <a:solidFill>
                  <a:schemeClr val="tx1"/>
                </a:solidFill>
              </a:rPr>
              <a:t>fisioterapia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Terapia farmacologica e Terapia non farmacologica</a:t>
            </a:r>
          </a:p>
        </p:txBody>
      </p:sp>
      <p:pic>
        <p:nvPicPr>
          <p:cNvPr id="5122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3672408" cy="35915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824536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L’erogazione di cure palliative e della terapia del dolore</a:t>
            </a:r>
            <a:r>
              <a:rPr lang="it-IT" sz="1800" b="1" dirty="0">
                <a:solidFill>
                  <a:schemeClr val="tx1"/>
                </a:solidFill>
              </a:rPr>
              <a:t> </a:t>
            </a:r>
            <a:r>
              <a:rPr lang="it-IT" sz="1800" dirty="0">
                <a:solidFill>
                  <a:schemeClr val="tx1"/>
                </a:solidFill>
              </a:rPr>
              <a:t>avviene attraverso una </a:t>
            </a:r>
            <a:r>
              <a:rPr lang="it-IT" sz="1800" b="1" dirty="0">
                <a:solidFill>
                  <a:schemeClr val="tx1"/>
                </a:solidFill>
              </a:rPr>
              <a:t>rete di assistenza</a:t>
            </a:r>
            <a:r>
              <a:rPr lang="it-IT" sz="1800" dirty="0">
                <a:solidFill>
                  <a:schemeClr val="tx1"/>
                </a:solidFill>
              </a:rPr>
              <a:t>, che si compone di diversi servizi distrettuali ed ospedalieri, sanitari e sociali.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Per quanto riguarda </a:t>
            </a:r>
            <a:r>
              <a:rPr lang="it-IT" sz="1800" dirty="0">
                <a:solidFill>
                  <a:schemeClr val="tx1"/>
                </a:solidFill>
              </a:rPr>
              <a:t>le</a:t>
            </a:r>
            <a:r>
              <a:rPr lang="it-IT" sz="1800" b="1" dirty="0">
                <a:solidFill>
                  <a:schemeClr val="tx1"/>
                </a:solidFill>
              </a:rPr>
              <a:t> cure palliative</a:t>
            </a:r>
            <a:r>
              <a:rPr lang="it-IT" sz="1800" dirty="0">
                <a:solidFill>
                  <a:schemeClr val="tx1"/>
                </a:solidFill>
              </a:rPr>
              <a:t>, </a:t>
            </a:r>
            <a:r>
              <a:rPr lang="it-IT" sz="1800" b="1" dirty="0">
                <a:solidFill>
                  <a:schemeClr val="tx1"/>
                </a:solidFill>
              </a:rPr>
              <a:t>centrale è la funzione degli</a:t>
            </a:r>
            <a:r>
              <a:rPr lang="it-IT" sz="1800" dirty="0">
                <a:solidFill>
                  <a:schemeClr val="tx1"/>
                </a:solidFill>
              </a:rPr>
              <a:t> </a:t>
            </a:r>
            <a:r>
              <a:rPr lang="it-IT" sz="1800" b="1" dirty="0" err="1">
                <a:solidFill>
                  <a:schemeClr val="tx1"/>
                </a:solidFill>
              </a:rPr>
              <a:t>Hospice</a:t>
            </a:r>
            <a:r>
              <a:rPr lang="it-IT" sz="1800" dirty="0">
                <a:solidFill>
                  <a:schemeClr val="tx1"/>
                </a:solidFill>
              </a:rPr>
              <a:t>, ovvero di </a:t>
            </a:r>
            <a:r>
              <a:rPr lang="it-IT" sz="1800" b="1" dirty="0">
                <a:solidFill>
                  <a:schemeClr val="tx1"/>
                </a:solidFill>
              </a:rPr>
              <a:t>struttura sanitaria residenziale per malati terminali</a:t>
            </a:r>
            <a:r>
              <a:rPr lang="it-IT" sz="1800" dirty="0">
                <a:solidFill>
                  <a:schemeClr val="tx1"/>
                </a:solidFill>
              </a:rPr>
              <a:t>, nelle quali vengono erogate sia le terapie farmacologiche che il sostegno psicologico e sociale.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Trattandosi di malati terminali,</a:t>
            </a:r>
            <a:r>
              <a:rPr lang="it-IT" sz="1800" dirty="0">
                <a:solidFill>
                  <a:schemeClr val="tx1"/>
                </a:solidFill>
              </a:rPr>
              <a:t> </a:t>
            </a:r>
            <a:r>
              <a:rPr lang="it-IT" sz="1800" b="1" dirty="0">
                <a:solidFill>
                  <a:schemeClr val="tx1"/>
                </a:solidFill>
              </a:rPr>
              <a:t>gli </a:t>
            </a:r>
            <a:r>
              <a:rPr lang="it-IT" sz="1800" b="1" dirty="0" err="1">
                <a:solidFill>
                  <a:schemeClr val="tx1"/>
                </a:solidFill>
              </a:rPr>
              <a:t>Hospice</a:t>
            </a:r>
            <a:r>
              <a:rPr lang="it-IT" sz="1800" b="1" dirty="0">
                <a:solidFill>
                  <a:schemeClr val="tx1"/>
                </a:solidFill>
              </a:rPr>
              <a:t> hanno come obiettivo primario quello di prendersi cura dei pazienti e dei familiari</a:t>
            </a:r>
            <a:r>
              <a:rPr lang="it-IT" sz="1800" dirty="0">
                <a:solidFill>
                  <a:schemeClr val="tx1"/>
                </a:solidFill>
              </a:rPr>
              <a:t>, attraverso una equipe composta da medico, psicologo, infermiere, assistente sociale, assistente spirituale e volontario.</a:t>
            </a:r>
          </a:p>
          <a:p>
            <a:pPr algn="just" fontAlgn="base"/>
            <a:r>
              <a:rPr lang="it-IT" sz="1800" b="1" dirty="0">
                <a:solidFill>
                  <a:srgbClr val="FF0000"/>
                </a:solidFill>
              </a:rPr>
              <a:t>Le terapie del dolore, </a:t>
            </a:r>
            <a:r>
              <a:rPr lang="it-IT" sz="1800" b="1" dirty="0">
                <a:solidFill>
                  <a:schemeClr val="tx1"/>
                </a:solidFill>
              </a:rPr>
              <a:t>invece, si basano sulle cosiddette reti cliniche integrate</a:t>
            </a:r>
            <a:r>
              <a:rPr lang="it-IT" sz="1800" dirty="0">
                <a:solidFill>
                  <a:schemeClr val="tx1"/>
                </a:solidFill>
              </a:rPr>
              <a:t>, ovvero centri di eccellenza, detti </a:t>
            </a:r>
            <a:r>
              <a:rPr lang="it-IT" sz="1800" b="1" dirty="0" err="1">
                <a:solidFill>
                  <a:schemeClr val="tx1"/>
                </a:solidFill>
              </a:rPr>
              <a:t>Hub</a:t>
            </a:r>
            <a:r>
              <a:rPr lang="it-IT" sz="1800" dirty="0">
                <a:solidFill>
                  <a:schemeClr val="tx1"/>
                </a:solidFill>
              </a:rPr>
              <a:t>, supportati da strutture distribuite sul territorio, gli </a:t>
            </a:r>
            <a:r>
              <a:rPr lang="it-IT" sz="1800" b="1" dirty="0" err="1">
                <a:solidFill>
                  <a:schemeClr val="tx1"/>
                </a:solidFill>
              </a:rPr>
              <a:t>Spoke</a:t>
            </a:r>
            <a:r>
              <a:rPr lang="it-IT" sz="1800" b="1" dirty="0">
                <a:solidFill>
                  <a:schemeClr val="tx1"/>
                </a:solidFill>
              </a:rPr>
              <a:t>,</a:t>
            </a:r>
            <a:r>
              <a:rPr lang="it-IT" sz="1800" dirty="0">
                <a:solidFill>
                  <a:schemeClr val="tx1"/>
                </a:solidFill>
              </a:rPr>
              <a:t> che operano in regime ambulatoriale.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Cure palliative e terapia del dolore: rete di assistenza</a:t>
            </a:r>
          </a:p>
        </p:txBody>
      </p:sp>
      <p:pic>
        <p:nvPicPr>
          <p:cNvPr id="6147" name="Picture 3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708920"/>
            <a:ext cx="3744416" cy="288144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57606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Cure palliative e terapia del dolore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95936" y="2060848"/>
            <a:ext cx="4824536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L'effetto </a:t>
            </a:r>
            <a:r>
              <a:rPr lang="it-IT" sz="1800" b="1" dirty="0" smtClean="0">
                <a:solidFill>
                  <a:srgbClr val="FF0000"/>
                </a:solidFill>
              </a:rPr>
              <a:t>placebo </a:t>
            </a:r>
            <a:r>
              <a:rPr lang="it-IT" sz="1800" dirty="0" smtClean="0">
                <a:solidFill>
                  <a:schemeClr val="tx1"/>
                </a:solidFill>
              </a:rPr>
              <a:t>non è soltanto una semplice risposta psicologica, ma una reazione biologica complessa.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Se dal punto di vista psicologico </a:t>
            </a:r>
            <a:r>
              <a:rPr lang="it-IT" sz="1800" dirty="0" smtClean="0">
                <a:solidFill>
                  <a:schemeClr val="tx1"/>
                </a:solidFill>
              </a:rPr>
              <a:t>il paziente sottoposto a placebo reagisce positivamente alla terapia, il suo sistema nervoso libera specifiche sostanze endogene dalle proprietà </a:t>
            </a:r>
            <a:r>
              <a:rPr lang="it-IT" sz="1800" dirty="0" smtClean="0">
                <a:solidFill>
                  <a:schemeClr val="tx1"/>
                </a:solidFill>
              </a:rPr>
              <a:t>auto-curative.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 Le</a:t>
            </a:r>
            <a:r>
              <a:rPr lang="it-IT" sz="1800" b="1" dirty="0" smtClean="0">
                <a:solidFill>
                  <a:srgbClr val="FF0000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endorfine, oppioidi endogeni</a:t>
            </a:r>
            <a:r>
              <a:rPr lang="it-IT" sz="1800" dirty="0" smtClean="0">
                <a:solidFill>
                  <a:schemeClr val="tx1"/>
                </a:solidFill>
              </a:rPr>
              <a:t> finalizzati all'attenuazione del dolore, ma anche svariati </a:t>
            </a:r>
            <a:r>
              <a:rPr lang="it-IT" sz="1800" b="1" dirty="0" smtClean="0">
                <a:solidFill>
                  <a:schemeClr val="tx1"/>
                </a:solidFill>
              </a:rPr>
              <a:t>neurotrasmettitori</a:t>
            </a:r>
            <a:r>
              <a:rPr lang="it-IT" sz="1800" dirty="0" smtClean="0">
                <a:solidFill>
                  <a:schemeClr val="tx1"/>
                </a:solidFill>
              </a:rPr>
              <a:t> giocano un ruolo importante nella risposta al placebo.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Lo </a:t>
            </a:r>
            <a:r>
              <a:rPr lang="it-IT" sz="1800" b="1" dirty="0" smtClean="0">
                <a:solidFill>
                  <a:srgbClr val="FF0000"/>
                </a:solidFill>
              </a:rPr>
              <a:t>stesso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sistema immunitario</a:t>
            </a:r>
            <a:r>
              <a:rPr lang="it-IT" sz="1800" dirty="0" smtClean="0">
                <a:solidFill>
                  <a:schemeClr val="tx1"/>
                </a:solidFill>
              </a:rPr>
              <a:t> è fortemente influenzato dallo </a:t>
            </a:r>
            <a:r>
              <a:rPr lang="it-IT" sz="1800" b="1" dirty="0" smtClean="0">
                <a:solidFill>
                  <a:schemeClr val="tx1"/>
                </a:solidFill>
              </a:rPr>
              <a:t>stato psicologico</a:t>
            </a:r>
            <a:r>
              <a:rPr lang="it-IT" sz="1800" dirty="0" smtClean="0">
                <a:solidFill>
                  <a:schemeClr val="tx1"/>
                </a:solidFill>
              </a:rPr>
              <a:t> del soggetto, per non parlare poi del </a:t>
            </a:r>
            <a:r>
              <a:rPr lang="it-IT" sz="1800" b="1" dirty="0" err="1" smtClean="0">
                <a:solidFill>
                  <a:schemeClr val="tx1"/>
                </a:solidFill>
              </a:rPr>
              <a:t>cortisolo</a:t>
            </a:r>
            <a:r>
              <a:rPr lang="it-IT" sz="1800" dirty="0" smtClean="0">
                <a:solidFill>
                  <a:schemeClr val="tx1"/>
                </a:solidFill>
              </a:rPr>
              <a:t> e di altri </a:t>
            </a:r>
            <a:r>
              <a:rPr lang="it-IT" sz="1800" b="1" dirty="0" smtClean="0">
                <a:solidFill>
                  <a:schemeClr val="tx1"/>
                </a:solidFill>
              </a:rPr>
              <a:t>ormoni</a:t>
            </a:r>
            <a:r>
              <a:rPr lang="it-IT" sz="1800" dirty="0" smtClean="0">
                <a:solidFill>
                  <a:schemeClr val="tx1"/>
                </a:solidFill>
              </a:rPr>
              <a:t> strettamente dipendenti dai livelli di </a:t>
            </a:r>
            <a:r>
              <a:rPr lang="it-IT" sz="1800" b="1" dirty="0" smtClean="0">
                <a:solidFill>
                  <a:schemeClr val="tx1"/>
                </a:solidFill>
              </a:rPr>
              <a:t>stress</a:t>
            </a:r>
            <a:r>
              <a:rPr lang="it-IT" sz="1800" b="1" dirty="0" smtClean="0">
                <a:solidFill>
                  <a:schemeClr val="tx1"/>
                </a:solidFill>
              </a:rPr>
              <a:t>.</a:t>
            </a:r>
            <a:endParaRPr lang="it-IT" sz="1800" b="1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D2AC-86C1-48B0-B9D2-C2EA90A12956}" type="datetime1">
              <a:rPr lang="it-IT" smtClean="0"/>
              <a:pPr/>
              <a:t>01/05/2020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6139-3CCB-40EE-8DDA-240C7381B26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Effetto placebo: Da cosa Dipende?</a:t>
            </a:r>
            <a:endParaRPr lang="it-IT" sz="2800" b="1" dirty="0" smtClean="0">
              <a:solidFill>
                <a:srgbClr val="0070C0"/>
              </a:solidFill>
            </a:endParaRPr>
          </a:p>
        </p:txBody>
      </p:sp>
      <p:pic>
        <p:nvPicPr>
          <p:cNvPr id="9219" name="Picture 3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140968"/>
            <a:ext cx="3535047" cy="18822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628</Words>
  <Application>Microsoft Office PowerPoint</Application>
  <PresentationFormat>Presentazione su schermo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  <vt:lpstr>Cure palliative e terapia del dolore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Terapia del dolore</dc:title>
  <dc:creator>Francesco Cannizzaro</dc:creator>
  <cp:lastModifiedBy>Master</cp:lastModifiedBy>
  <cp:revision>22</cp:revision>
  <dcterms:created xsi:type="dcterms:W3CDTF">2020-04-30T16:38:33Z</dcterms:created>
  <dcterms:modified xsi:type="dcterms:W3CDTF">2020-05-01T10:59:00Z</dcterms:modified>
</cp:coreProperties>
</file>